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
      <p:font typeface="Averag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verage-regular.fntdata"/><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85592b4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85592b4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85592b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985592b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85592b49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85592b4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Final Project: Bayesian analysis on</a:t>
            </a:r>
            <a:endParaRPr/>
          </a:p>
          <a:p>
            <a:pPr indent="0" lvl="0" marL="0" rtl="0" algn="l">
              <a:spcBef>
                <a:spcPts val="0"/>
              </a:spcBef>
              <a:spcAft>
                <a:spcPts val="0"/>
              </a:spcAft>
              <a:buNone/>
            </a:pPr>
            <a:r>
              <a:t/>
            </a:r>
            <a:endParaRPr/>
          </a:p>
        </p:txBody>
      </p:sp>
      <p:sp>
        <p:nvSpPr>
          <p:cNvPr id="229" name="Google Shape;229;p17"/>
          <p:cNvSpPr txBox="1"/>
          <p:nvPr/>
        </p:nvSpPr>
        <p:spPr>
          <a:xfrm>
            <a:off x="5615825" y="4549100"/>
            <a:ext cx="32715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Lato"/>
                <a:ea typeface="Lato"/>
                <a:cs typeface="Lato"/>
                <a:sym typeface="Lato"/>
              </a:rPr>
              <a:t>Leonardo Placidi 1761588</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The diagnostic for the Exp Model </a:t>
            </a:r>
            <a:endParaRPr/>
          </a:p>
        </p:txBody>
      </p:sp>
      <p:sp>
        <p:nvSpPr>
          <p:cNvPr id="294" name="Google Shape;294;p26"/>
          <p:cNvSpPr txBox="1"/>
          <p:nvPr>
            <p:ph idx="1" type="body"/>
          </p:nvPr>
        </p:nvSpPr>
        <p:spPr>
          <a:xfrm>
            <a:off x="1297500" y="1567550"/>
            <a:ext cx="5609700" cy="2942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it">
                <a:solidFill>
                  <a:srgbClr val="FFFFFF"/>
                </a:solidFill>
              </a:rPr>
              <a:t>The trace plots of the chains are well mixed and in top of each other</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The autocorrelation goes fast to 0.</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In the geweke plot the points are always in the Z-score best interval.</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From the gelman plot we see values below 1.1, the chains seems to converge at 5000 iterations.</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We computed point estimates for the parameters, confidence intervals and Hypothesis testing ( the leaguePoints are important features).</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The coverage was 0.9655, it can still lead to further improvements, if we had the winrate of the players the model should improve drastically. </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7"/>
          <p:cNvSpPr txBox="1"/>
          <p:nvPr>
            <p:ph type="title"/>
          </p:nvPr>
        </p:nvSpPr>
        <p:spPr>
          <a:xfrm>
            <a:off x="1297500" y="855075"/>
            <a:ext cx="72354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The diagnostic  for the NegBin Model </a:t>
            </a:r>
            <a:endParaRPr/>
          </a:p>
        </p:txBody>
      </p:sp>
      <p:sp>
        <p:nvSpPr>
          <p:cNvPr id="300" name="Google Shape;300;p27"/>
          <p:cNvSpPr txBox="1"/>
          <p:nvPr>
            <p:ph idx="1" type="body"/>
          </p:nvPr>
        </p:nvSpPr>
        <p:spPr>
          <a:xfrm>
            <a:off x="1297500" y="1567550"/>
            <a:ext cx="5609700" cy="2942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it">
                <a:solidFill>
                  <a:srgbClr val="FFFFFF"/>
                </a:solidFill>
              </a:rPr>
              <a:t>The trace plots of the chains are well mixed and in top of each other</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The autocorrelation goes fast to 0 (much better than the Exp model).</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In the geweke plot the points are always in the Z-score best interval.</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From the gelman plot we see values below 1.1 and almost immediate convergence(we had large burnin)  .</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The coverage was 0.64 , it can lead to further improvements, if we had the winrate of the players the model should improve drastically. </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Thank you</a:t>
            </a:r>
            <a:r>
              <a:rPr lang="it"/>
              <a:t>!</a:t>
            </a:r>
            <a:endParaRPr/>
          </a:p>
        </p:txBody>
      </p:sp>
      <p:sp>
        <p:nvSpPr>
          <p:cNvPr id="306" name="Google Shape;306;p28"/>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Arial"/>
                <a:ea typeface="Arial"/>
                <a:cs typeface="Arial"/>
                <a:sym typeface="Arial"/>
              </a:rPr>
              <a:t>author</a:t>
            </a:r>
            <a:endParaRPr>
              <a:latin typeface="Arial"/>
              <a:ea typeface="Arial"/>
              <a:cs typeface="Arial"/>
              <a:sym typeface="Arial"/>
            </a:endParaRPr>
          </a:p>
          <a:p>
            <a:pPr indent="0" lvl="0" marL="0" rtl="0" algn="l">
              <a:spcBef>
                <a:spcPts val="1600"/>
              </a:spcBef>
              <a:spcAft>
                <a:spcPts val="0"/>
              </a:spcAft>
              <a:buNone/>
            </a:pPr>
            <a:r>
              <a:rPr lang="it">
                <a:latin typeface="Arial"/>
                <a:ea typeface="Arial"/>
                <a:cs typeface="Arial"/>
                <a:sym typeface="Arial"/>
              </a:rPr>
              <a:t>Leonardo Placidi</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pic>
        <p:nvPicPr>
          <p:cNvPr id="307" name="Google Shape;307;p28"/>
          <p:cNvPicPr preferRelativeResize="0"/>
          <p:nvPr/>
        </p:nvPicPr>
        <p:blipFill>
          <a:blip r:embed="rId3">
            <a:alphaModFix/>
          </a:blip>
          <a:stretch>
            <a:fillRect/>
          </a:stretch>
        </p:blipFill>
        <p:spPr>
          <a:xfrm>
            <a:off x="2423300" y="152400"/>
            <a:ext cx="6568299" cy="4488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FFFF"/>
                </a:solidFill>
                <a:latin typeface="Montserrat"/>
                <a:ea typeface="Montserrat"/>
                <a:cs typeface="Montserrat"/>
                <a:sym typeface="Montserrat"/>
              </a:rPr>
              <a:t>Summary</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
                <a:solidFill>
                  <a:srgbClr val="FFFFFF"/>
                </a:solidFill>
                <a:latin typeface="Montserrat"/>
                <a:ea typeface="Montserrat"/>
                <a:cs typeface="Montserrat"/>
                <a:sym typeface="Montserrat"/>
              </a:rPr>
              <a:t>Data Collection</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t">
                <a:solidFill>
                  <a:srgbClr val="FFFFFF"/>
                </a:solidFill>
                <a:latin typeface="Montserrat"/>
                <a:ea typeface="Montserrat"/>
                <a:cs typeface="Montserrat"/>
                <a:sym typeface="Montserrat"/>
              </a:rPr>
              <a:t>Data exploration</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t">
                <a:solidFill>
                  <a:srgbClr val="FFFFFF"/>
                </a:solidFill>
                <a:latin typeface="Montserrat"/>
                <a:ea typeface="Montserrat"/>
                <a:cs typeface="Montserrat"/>
                <a:sym typeface="Montserrat"/>
              </a:rPr>
              <a:t>The idea</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t">
                <a:solidFill>
                  <a:srgbClr val="FFFFFF"/>
                </a:solidFill>
                <a:latin typeface="Montserrat"/>
                <a:ea typeface="Montserrat"/>
                <a:cs typeface="Montserrat"/>
                <a:sym typeface="Montserrat"/>
              </a:rPr>
              <a:t>The models</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t">
                <a:solidFill>
                  <a:srgbClr val="FFFFFF"/>
                </a:solidFill>
                <a:latin typeface="Montserrat"/>
                <a:ea typeface="Montserrat"/>
                <a:cs typeface="Montserrat"/>
                <a:sym typeface="Montserrat"/>
              </a:rPr>
              <a:t>The best model</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rPr lang="it">
                <a:solidFill>
                  <a:srgbClr val="FFFFFF"/>
                </a:solidFill>
                <a:latin typeface="Montserrat"/>
                <a:ea typeface="Montserrat"/>
                <a:cs typeface="Montserrat"/>
                <a:sym typeface="Montserrat"/>
              </a:rPr>
              <a:t>The diagnostic</a:t>
            </a:r>
            <a:endParaRPr sz="18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052550" y="387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Data Collection</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it"/>
              <a:t>I retrieved balanced data from the API of RIOT for League of Legends Ranked Solo/Duo games.</a:t>
            </a:r>
            <a:endParaRPr/>
          </a:p>
          <a:p>
            <a:pPr indent="-311150" lvl="0" marL="457200" rtl="0" algn="l">
              <a:spcBef>
                <a:spcPts val="0"/>
              </a:spcBef>
              <a:spcAft>
                <a:spcPts val="0"/>
              </a:spcAft>
              <a:buSzPts val="1300"/>
              <a:buAutoNum type="arabicPeriod"/>
            </a:pPr>
            <a:r>
              <a:rPr lang="it"/>
              <a:t>I used Python</a:t>
            </a:r>
            <a:endParaRPr/>
          </a:p>
          <a:p>
            <a:pPr indent="-311150" lvl="0" marL="457200" rtl="0" algn="l">
              <a:spcBef>
                <a:spcPts val="0"/>
              </a:spcBef>
              <a:spcAft>
                <a:spcPts val="0"/>
              </a:spcAft>
              <a:buSzPts val="1300"/>
              <a:buAutoNum type="arabicPeriod"/>
            </a:pPr>
            <a:r>
              <a:rPr lang="it"/>
              <a:t>Data were distributed among the 6 most played ranks (99% players)</a:t>
            </a:r>
            <a:endParaRPr/>
          </a:p>
          <a:p>
            <a:pPr indent="-311150" lvl="0" marL="457200" rtl="0" algn="l">
              <a:spcBef>
                <a:spcPts val="0"/>
              </a:spcBef>
              <a:spcAft>
                <a:spcPts val="0"/>
              </a:spcAft>
              <a:buSzPts val="1300"/>
              <a:buAutoNum type="arabicPeriod"/>
            </a:pPr>
            <a:r>
              <a:rPr lang="it"/>
              <a:t>Data were in csv format</a:t>
            </a:r>
            <a:endParaRPr/>
          </a:p>
          <a:p>
            <a:pPr indent="-311150" lvl="0" marL="457200" rtl="0" algn="l">
              <a:spcBef>
                <a:spcPts val="0"/>
              </a:spcBef>
              <a:spcAft>
                <a:spcPts val="0"/>
              </a:spcAft>
              <a:buSzPts val="1300"/>
              <a:buAutoNum type="arabicPeriod"/>
            </a:pPr>
            <a:r>
              <a:rPr lang="it"/>
              <a:t>Let’s jump fast to the code!</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2" name="Google Shape;242;p19"/>
          <p:cNvPicPr preferRelativeResize="0"/>
          <p:nvPr/>
        </p:nvPicPr>
        <p:blipFill>
          <a:blip r:embed="rId3">
            <a:alphaModFix/>
          </a:blip>
          <a:stretch>
            <a:fillRect/>
          </a:stretch>
        </p:blipFill>
        <p:spPr>
          <a:xfrm>
            <a:off x="5556700" y="0"/>
            <a:ext cx="3587300" cy="152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903375" y="4200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Data Exploration</a:t>
            </a:r>
            <a:endParaRPr/>
          </a:p>
        </p:txBody>
      </p:sp>
      <p:sp>
        <p:nvSpPr>
          <p:cNvPr id="248" name="Google Shape;248;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9" name="Google Shape;249;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FFFFFF"/>
                </a:solidFill>
              </a:rPr>
              <a:t>I examined every feature plot (based on num.obs) and decided which were the most significant: wins, leaguePoints, tier</a:t>
            </a:r>
            <a:endParaRPr>
              <a:solidFill>
                <a:srgbClr val="FFFFFF"/>
              </a:solidFill>
            </a:endParaRPr>
          </a:p>
        </p:txBody>
      </p:sp>
      <p:sp>
        <p:nvSpPr>
          <p:cNvPr id="250" name="Google Shape;250;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FFFFFF"/>
                </a:solidFill>
              </a:rPr>
              <a:t>I showed relations between the features such as an increase of wins in higher tiers (best players play more) and more wins to achieve less LP in higher tiers.</a:t>
            </a:r>
            <a:endParaRPr>
              <a:solidFill>
                <a:srgbClr val="FFFFFF"/>
              </a:solidFill>
            </a:endParaRPr>
          </a:p>
        </p:txBody>
      </p:sp>
      <p:sp>
        <p:nvSpPr>
          <p:cNvPr id="252" name="Google Shape;252;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FFFF"/>
                </a:solidFill>
                <a:latin typeface="Montserrat"/>
                <a:ea typeface="Montserrat"/>
                <a:cs typeface="Montserrat"/>
                <a:sym typeface="Montserrat"/>
              </a:rPr>
              <a:t>03</a:t>
            </a:r>
            <a:endParaRPr sz="1300">
              <a:solidFill>
                <a:srgbClr val="FFFFFF"/>
              </a:solidFill>
            </a:endParaRPr>
          </a:p>
        </p:txBody>
      </p:sp>
      <p:sp>
        <p:nvSpPr>
          <p:cNvPr id="253" name="Google Shape;253;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solidFill>
                  <a:srgbClr val="FFFFFF"/>
                </a:solidFill>
              </a:rPr>
              <a:t>I showed that if we want to model the wins, we should assume a likelihood that will change signficantly by tier, since the plots differed in width.</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71225" y="3609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idea</a:t>
            </a:r>
            <a:endParaRPr/>
          </a:p>
        </p:txBody>
      </p:sp>
      <p:sp>
        <p:nvSpPr>
          <p:cNvPr id="259" name="Google Shape;259;p21"/>
          <p:cNvSpPr txBox="1"/>
          <p:nvPr>
            <p:ph idx="1" type="body"/>
          </p:nvPr>
        </p:nvSpPr>
        <p:spPr>
          <a:xfrm>
            <a:off x="4018025" y="1567550"/>
            <a:ext cx="4318500" cy="211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We want to know if we can predict the number of wins that a player must do to reach  a certain tier and leaguePoints, so the model assumed priors and likelihood justified by the exploratory data analysis.</a:t>
            </a:r>
            <a:endParaRPr/>
          </a:p>
          <a:p>
            <a:pPr indent="0" lvl="0" marL="0" rtl="0" algn="l">
              <a:spcBef>
                <a:spcPts val="1600"/>
              </a:spcBef>
              <a:spcAft>
                <a:spcPts val="0"/>
              </a:spcAft>
              <a:buNone/>
            </a:pPr>
            <a:r>
              <a:rPr lang="it"/>
              <a:t>In particular the idea is that the likelihood is strongly influenced by the data exploration and the unique characteristics of every tier(to say it fast the density of wins will shift to the right as we increase tier).</a:t>
            </a:r>
            <a:endParaRPr/>
          </a:p>
          <a:p>
            <a:pPr indent="0" lvl="0" marL="0" rtl="0" algn="l">
              <a:spcBef>
                <a:spcPts val="1600"/>
              </a:spcBef>
              <a:spcAft>
                <a:spcPts val="1600"/>
              </a:spcAft>
              <a:buNone/>
            </a:pPr>
            <a:r>
              <a:t/>
            </a:r>
            <a:endParaRPr/>
          </a:p>
        </p:txBody>
      </p:sp>
      <p:pic>
        <p:nvPicPr>
          <p:cNvPr id="260" name="Google Shape;260;p21"/>
          <p:cNvPicPr preferRelativeResize="0"/>
          <p:nvPr/>
        </p:nvPicPr>
        <p:blipFill>
          <a:blip r:embed="rId3">
            <a:alphaModFix/>
          </a:blip>
          <a:stretch>
            <a:fillRect/>
          </a:stretch>
        </p:blipFill>
        <p:spPr>
          <a:xfrm>
            <a:off x="80125" y="829175"/>
            <a:ext cx="3764751" cy="2117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models </a:t>
            </a:r>
            <a:endParaRPr/>
          </a:p>
        </p:txBody>
      </p:sp>
      <p:sp>
        <p:nvSpPr>
          <p:cNvPr id="266" name="Google Shape;266;p22"/>
          <p:cNvSpPr txBox="1"/>
          <p:nvPr>
            <p:ph idx="1" type="body"/>
          </p:nvPr>
        </p:nvSpPr>
        <p:spPr>
          <a:xfrm>
            <a:off x="1297500" y="1054400"/>
            <a:ext cx="3798900" cy="39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I assumed different likelihoods for the pr(wins|LP, tier) and I tested the jags simulation on simulated data from those, selecting in the end the best models to test on the real data. </a:t>
            </a:r>
            <a:endParaRPr>
              <a:solidFill>
                <a:srgbClr val="FFFFFF"/>
              </a:solidFill>
            </a:endParaRPr>
          </a:p>
          <a:p>
            <a:pPr indent="0" lvl="0" marL="0" rtl="0" algn="l">
              <a:spcBef>
                <a:spcPts val="1600"/>
              </a:spcBef>
              <a:spcAft>
                <a:spcPts val="0"/>
              </a:spcAft>
              <a:buNone/>
            </a:pPr>
            <a:r>
              <a:rPr lang="it">
                <a:solidFill>
                  <a:srgbClr val="FFFFFF"/>
                </a:solidFill>
              </a:rPr>
              <a:t>The continuous likelihoods were</a:t>
            </a:r>
            <a:endParaRPr>
              <a:solidFill>
                <a:srgbClr val="FFFFFF"/>
              </a:solidFill>
            </a:endParaRPr>
          </a:p>
          <a:p>
            <a:pPr indent="-311150" lvl="0" marL="457200" rtl="0" algn="l">
              <a:spcBef>
                <a:spcPts val="1600"/>
              </a:spcBef>
              <a:spcAft>
                <a:spcPts val="0"/>
              </a:spcAft>
              <a:buClr>
                <a:srgbClr val="FFFFFF"/>
              </a:buClr>
              <a:buSzPts val="1300"/>
              <a:buAutoNum type="arabicPeriod"/>
            </a:pPr>
            <a:r>
              <a:rPr lang="it">
                <a:solidFill>
                  <a:srgbClr val="FFFFFF"/>
                </a:solidFill>
              </a:rPr>
              <a:t>Double Exponential (3 models)</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Exponential (2 models)</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F-Dist (0 models - not suited)</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Gamma (3 models)</a:t>
            </a:r>
            <a:endParaRPr>
              <a:solidFill>
                <a:srgbClr val="FFFFFF"/>
              </a:solidFill>
            </a:endParaRPr>
          </a:p>
          <a:p>
            <a:pPr indent="-311150" lvl="0" marL="457200" rtl="0" algn="l">
              <a:spcBef>
                <a:spcPts val="0"/>
              </a:spcBef>
              <a:spcAft>
                <a:spcPts val="0"/>
              </a:spcAft>
              <a:buClr>
                <a:srgbClr val="FFFFFF"/>
              </a:buClr>
              <a:buSzPts val="1300"/>
              <a:buAutoNum type="arabicPeriod"/>
            </a:pPr>
            <a:r>
              <a:rPr lang="it">
                <a:solidFill>
                  <a:srgbClr val="FFFFFF"/>
                </a:solidFill>
              </a:rPr>
              <a:t>Weibull ( 1 model)</a:t>
            </a:r>
            <a:endParaRPr>
              <a:solidFill>
                <a:srgbClr val="FFFFFF"/>
              </a:solidFill>
            </a:endParaRPr>
          </a:p>
          <a:p>
            <a:pPr indent="0" lvl="0" marL="0" rtl="0" algn="l">
              <a:spcBef>
                <a:spcPts val="1600"/>
              </a:spcBef>
              <a:spcAft>
                <a:spcPts val="0"/>
              </a:spcAft>
              <a:buNone/>
            </a:pPr>
            <a:r>
              <a:rPr lang="it">
                <a:solidFill>
                  <a:srgbClr val="FFFFFF"/>
                </a:solidFill>
              </a:rPr>
              <a:t>Best one resulted the Exponential (5th model)</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67" name="Google Shape;267;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68" name="Google Shape;268;p22"/>
          <p:cNvPicPr preferRelativeResize="0"/>
          <p:nvPr/>
        </p:nvPicPr>
        <p:blipFill>
          <a:blip r:embed="rId3">
            <a:alphaModFix/>
          </a:blip>
          <a:stretch>
            <a:fillRect/>
          </a:stretch>
        </p:blipFill>
        <p:spPr>
          <a:xfrm>
            <a:off x="5248800" y="542025"/>
            <a:ext cx="1990325" cy="374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models(extra!)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4" name="Google Shape;274;p23"/>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discrete Likelihoods were:</a:t>
            </a:r>
            <a:endParaRPr/>
          </a:p>
          <a:p>
            <a:pPr indent="-311150" lvl="0" marL="457200" rtl="0" algn="l">
              <a:spcBef>
                <a:spcPts val="1600"/>
              </a:spcBef>
              <a:spcAft>
                <a:spcPts val="0"/>
              </a:spcAft>
              <a:buSzPts val="1300"/>
              <a:buAutoNum type="arabicPeriod"/>
            </a:pPr>
            <a:r>
              <a:rPr lang="it"/>
              <a:t>Poisson (1 model)</a:t>
            </a:r>
            <a:endParaRPr/>
          </a:p>
          <a:p>
            <a:pPr indent="-311150" lvl="0" marL="457200" rtl="0" algn="l">
              <a:spcBef>
                <a:spcPts val="0"/>
              </a:spcBef>
              <a:spcAft>
                <a:spcPts val="0"/>
              </a:spcAft>
              <a:buSzPts val="1300"/>
              <a:buAutoNum type="arabicPeriod"/>
            </a:pPr>
            <a:r>
              <a:rPr lang="it"/>
              <a:t>Negative Binomial (1 model)</a:t>
            </a:r>
            <a:endParaRPr/>
          </a:p>
          <a:p>
            <a:pPr indent="0" lvl="0" marL="0" rtl="0" algn="l">
              <a:spcBef>
                <a:spcPts val="1600"/>
              </a:spcBef>
              <a:spcAft>
                <a:spcPts val="1600"/>
              </a:spcAft>
              <a:buNone/>
            </a:pPr>
            <a:r>
              <a:rPr lang="it"/>
              <a:t>The best model resulted to be the Negative Binomial, that presented a diagnostic also better than the continuous ones.</a:t>
            </a:r>
            <a:endParaRPr/>
          </a:p>
        </p:txBody>
      </p:sp>
      <p:sp>
        <p:nvSpPr>
          <p:cNvPr id="275" name="Google Shape;275;p23"/>
          <p:cNvSpPr txBox="1"/>
          <p:nvPr/>
        </p:nvSpPr>
        <p:spPr>
          <a:xfrm>
            <a:off x="7255425" y="2385075"/>
            <a:ext cx="12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76" name="Google Shape;276;p23"/>
          <p:cNvPicPr preferRelativeResize="0"/>
          <p:nvPr/>
        </p:nvPicPr>
        <p:blipFill>
          <a:blip r:embed="rId3">
            <a:alphaModFix/>
          </a:blip>
          <a:stretch>
            <a:fillRect/>
          </a:stretch>
        </p:blipFill>
        <p:spPr>
          <a:xfrm>
            <a:off x="5435325" y="0"/>
            <a:ext cx="3708675" cy="2559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a:t>The best continuous model (on the real data)</a:t>
            </a:r>
            <a:endParaRPr/>
          </a:p>
          <a:p>
            <a:pPr indent="0" lvl="0" marL="0" rtl="0" algn="l">
              <a:lnSpc>
                <a:spcPct val="115000"/>
              </a:lnSpc>
              <a:spcBef>
                <a:spcPts val="1600"/>
              </a:spcBef>
              <a:spcAft>
                <a:spcPts val="1600"/>
              </a:spcAft>
              <a:buNone/>
            </a:pPr>
            <a:r>
              <a:t/>
            </a:r>
            <a:endParaRPr/>
          </a:p>
        </p:txBody>
      </p:sp>
      <p:sp>
        <p:nvSpPr>
          <p:cNvPr id="282" name="Google Shape;282;p24"/>
          <p:cNvSpPr txBox="1"/>
          <p:nvPr>
            <p:ph idx="1" type="body"/>
          </p:nvPr>
        </p:nvSpPr>
        <p:spPr>
          <a:xfrm>
            <a:off x="1297500" y="1920450"/>
            <a:ext cx="5609700" cy="1513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The </a:t>
            </a:r>
            <a:r>
              <a:rPr lang="it" u="sng">
                <a:solidFill>
                  <a:srgbClr val="FFFFFF"/>
                </a:solidFill>
              </a:rPr>
              <a:t>Exponential model</a:t>
            </a:r>
            <a:r>
              <a:rPr lang="it">
                <a:solidFill>
                  <a:srgbClr val="FFFFFF"/>
                </a:solidFill>
              </a:rPr>
              <a:t> obtained the lowest DIC = 67192 also on the real data, n.eff all greater than 1000 and it was already the best on the simulated data. </a:t>
            </a:r>
            <a:endParaRPr>
              <a:solidFill>
                <a:srgbClr val="FFFFFF"/>
              </a:solidFill>
            </a:endParaRPr>
          </a:p>
          <a:p>
            <a:pPr indent="0" lvl="0" marL="0" rtl="0" algn="l">
              <a:spcBef>
                <a:spcPts val="1600"/>
              </a:spcBef>
              <a:spcAft>
                <a:spcPts val="1600"/>
              </a:spcAft>
              <a:buNone/>
            </a:pPr>
            <a:r>
              <a:rPr lang="it">
                <a:solidFill>
                  <a:srgbClr val="FFFFFF"/>
                </a:solidFill>
              </a:rPr>
              <a:t>The model has 8 parameters and the mcmc simulation was performed on 3 chains, with a burnin of 2000 over 39k simulation and thin factor of 10.</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a:t>The best discrete model (on the real data)</a:t>
            </a:r>
            <a:endParaRPr/>
          </a:p>
          <a:p>
            <a:pPr indent="0" lvl="0" marL="0" rtl="0" algn="l">
              <a:lnSpc>
                <a:spcPct val="115000"/>
              </a:lnSpc>
              <a:spcBef>
                <a:spcPts val="1600"/>
              </a:spcBef>
              <a:spcAft>
                <a:spcPts val="1600"/>
              </a:spcAft>
              <a:buNone/>
            </a:pPr>
            <a:r>
              <a:t/>
            </a:r>
            <a:endParaRPr/>
          </a:p>
        </p:txBody>
      </p:sp>
      <p:sp>
        <p:nvSpPr>
          <p:cNvPr id="288" name="Google Shape;288;p25"/>
          <p:cNvSpPr txBox="1"/>
          <p:nvPr>
            <p:ph idx="1" type="body"/>
          </p:nvPr>
        </p:nvSpPr>
        <p:spPr>
          <a:xfrm>
            <a:off x="1297500" y="1920450"/>
            <a:ext cx="5609700" cy="1513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The </a:t>
            </a:r>
            <a:r>
              <a:rPr lang="it" u="sng">
                <a:solidFill>
                  <a:srgbClr val="FFFFFF"/>
                </a:solidFill>
              </a:rPr>
              <a:t>Negative Binomial </a:t>
            </a:r>
            <a:r>
              <a:rPr lang="it">
                <a:solidFill>
                  <a:srgbClr val="FFFFFF"/>
                </a:solidFill>
              </a:rPr>
              <a:t>obtained the lowest DIC = </a:t>
            </a:r>
            <a:r>
              <a:rPr lang="it">
                <a:solidFill>
                  <a:srgbClr val="FFFFFF"/>
                </a:solidFill>
              </a:rPr>
              <a:t>79334 </a:t>
            </a:r>
            <a:r>
              <a:rPr lang="it">
                <a:solidFill>
                  <a:srgbClr val="FFFFFF"/>
                </a:solidFill>
              </a:rPr>
              <a:t> also on the real data, n.eff all greater than 900  and it was already the best on the simulated data. </a:t>
            </a:r>
            <a:endParaRPr>
              <a:solidFill>
                <a:srgbClr val="FFFFFF"/>
              </a:solidFill>
            </a:endParaRPr>
          </a:p>
          <a:p>
            <a:pPr indent="0" lvl="0" marL="0" rtl="0" algn="l">
              <a:spcBef>
                <a:spcPts val="1600"/>
              </a:spcBef>
              <a:spcAft>
                <a:spcPts val="1600"/>
              </a:spcAft>
              <a:buNone/>
            </a:pPr>
            <a:r>
              <a:rPr lang="it">
                <a:solidFill>
                  <a:srgbClr val="FFFFFF"/>
                </a:solidFill>
              </a:rPr>
              <a:t>The model has 8 parameters and the mcmc simulation was performed on 3 chains, with a burnin of 5000 over 15k simulation and thin factor of 10.</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